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57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1923-C75B-4E17-9ED4-D31B8DBA492C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0A8A6-8940-4874-AA93-021028DEC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D93F-18CA-4664-A678-0614422AEBC2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0A0B-1450-44D6-A2C7-5C3FD7CA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C6FD-DCD4-4CE2-BD90-205AD23BBD4D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71B22-B171-4AF7-A84C-37B83E491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5B624-6B70-48FC-8B74-34430A67C8CD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F71B3-3A9F-4A4F-B5EC-5A8ED9DB5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54B35-ED5B-49A5-905B-6C9B3B5D9908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4159F-F31C-41FA-80B4-8AF0BE9AB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DE38-42BB-47D2-80FA-2BC90264AECD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B71A-550A-4EB3-81F9-0702DFFFB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2E7DF-E4F5-4B63-9168-0D43F1E65117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A7BCB-789A-40AD-9D02-162B2E540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4852-52EB-4E42-A66A-DDB3F1F1F59B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B7055-BD7E-4B06-963D-E5569E21D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A84DA-ED5D-4721-9E55-908FA2727397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FF41-11C7-44C5-AA76-C090D701E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247A-9F30-43E7-865D-0D6040628C13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D6D9-4404-4423-AC8C-446A08EC9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EDF6-46DC-4459-99AE-7D53170C452E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49B23-703E-445C-9588-F76D53C49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76E5CE-8DB4-4F26-9495-5D07584BC502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0C31FC-FA90-4821-BE6D-4E7C03297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785937"/>
          </a:xfrm>
        </p:spPr>
        <p:txBody>
          <a:bodyPr/>
          <a:lstStyle/>
          <a:p>
            <a:r>
              <a:rPr lang="ru-RU" sz="4000" smtClean="0">
                <a:solidFill>
                  <a:schemeClr val="folHlink"/>
                </a:solidFill>
                <a:latin typeface="Arial" charset="0"/>
              </a:rPr>
              <a:t>Консультация для творческих родителей</a:t>
            </a:r>
            <a:br>
              <a:rPr lang="ru-RU" sz="4000" smtClean="0">
                <a:solidFill>
                  <a:schemeClr val="folHlink"/>
                </a:solidFill>
                <a:latin typeface="Arial" charset="0"/>
              </a:rPr>
            </a:br>
            <a:r>
              <a:rPr lang="ru-RU" sz="4000" smtClean="0">
                <a:solidFill>
                  <a:schemeClr val="folHlink"/>
                </a:solidFill>
                <a:latin typeface="Arial" charset="0"/>
              </a:rPr>
              <a:t>« Как научить ребёнка петь?»</a:t>
            </a:r>
          </a:p>
        </p:txBody>
      </p:sp>
      <p:pic>
        <p:nvPicPr>
          <p:cNvPr id="31748" name="Picture 2" descr="http://www.playcast.ru/uploads/2013/01/04/4366679.jp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-1315" t="12993"/>
          <a:stretch>
            <a:fillRect/>
          </a:stretch>
        </p:blipFill>
        <p:spPr>
          <a:xfrm>
            <a:off x="3203575" y="2492375"/>
            <a:ext cx="3228975" cy="3489325"/>
          </a:xfrm>
          <a:noFill/>
          <a:ln/>
        </p:spPr>
      </p:pic>
      <p:pic>
        <p:nvPicPr>
          <p:cNvPr id="31749" name="Picture 4" descr="http://f1.mylove.ru/C_nql58O41q4D8Q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652963"/>
            <a:ext cx="2519363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1\Desktop\презентации на работу\песенки для малышей\в москву1.jpg"/>
          <p:cNvPicPr>
            <a:picLocks noChangeAspect="1" noChangeArrowheads="1"/>
          </p:cNvPicPr>
          <p:nvPr/>
        </p:nvPicPr>
        <p:blipFill>
          <a:blip r:embed="rId2"/>
          <a:srcRect l="1891" t="11340"/>
          <a:stretch>
            <a:fillRect/>
          </a:stretch>
        </p:blipFill>
        <p:spPr bwMode="auto">
          <a:xfrm>
            <a:off x="5076825" y="908050"/>
            <a:ext cx="37369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395288" y="404813"/>
            <a:ext cx="45720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pPr algn="ctr"/>
            <a:r>
              <a:rPr lang="ru-RU" sz="3600" b="1">
                <a:solidFill>
                  <a:schemeClr val="folHlink"/>
                </a:solidFill>
                <a:latin typeface="Calibri" pitchFamily="34" charset="0"/>
              </a:rPr>
              <a:t>Песенка «Самолет»</a:t>
            </a:r>
          </a:p>
          <a:p>
            <a:pPr algn="ctr"/>
            <a:r>
              <a:rPr lang="ru-RU" sz="3600">
                <a:solidFill>
                  <a:schemeClr val="folHlink"/>
                </a:solidFill>
                <a:latin typeface="Calibri" pitchFamily="34" charset="0"/>
              </a:rPr>
              <a:t>Самолет летит, Самолет гудит:</a:t>
            </a:r>
          </a:p>
          <a:p>
            <a:pPr algn="ctr"/>
            <a:r>
              <a:rPr lang="ru-RU" sz="3600">
                <a:solidFill>
                  <a:schemeClr val="folHlink"/>
                </a:solidFill>
                <a:latin typeface="Calibri" pitchFamily="34" charset="0"/>
              </a:rPr>
              <a:t>У-у-у-у! Я лечу в Москву!</a:t>
            </a:r>
          </a:p>
          <a:p>
            <a:pPr algn="ctr"/>
            <a:r>
              <a:rPr lang="ru-RU" sz="3600">
                <a:solidFill>
                  <a:schemeClr val="folHlink"/>
                </a:solidFill>
                <a:latin typeface="Calibri" pitchFamily="34" charset="0"/>
              </a:rPr>
              <a:t>Командир-пилот Самолет ведет:</a:t>
            </a:r>
          </a:p>
          <a:p>
            <a:pPr algn="ctr"/>
            <a:r>
              <a:rPr lang="ru-RU" sz="3600">
                <a:solidFill>
                  <a:schemeClr val="folHlink"/>
                </a:solidFill>
                <a:latin typeface="Calibri" pitchFamily="34" charset="0"/>
              </a:rPr>
              <a:t>У-у-у-у! Я лечу в Москву.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1\Desktop\презентации на работу\песенки для малышей\для коро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989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C:\Users\1\Desktop\презентации на работу\песенки для малышей\рыжа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440113"/>
            <a:ext cx="4643437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250825" y="2435225"/>
            <a:ext cx="4103688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latin typeface="Calibri" pitchFamily="34" charset="0"/>
            </a:endParaRPr>
          </a:p>
          <a:p>
            <a:pPr algn="ctr"/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Ходит, бродит по лужку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Рыжая корова,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Даст она нам к вечерку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Молока парного.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Саше и Танюшке –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Молока по кружке. 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Всем попить достанется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И коту останется.</a:t>
            </a: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4859338" y="836613"/>
            <a:ext cx="3921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folHlink"/>
                </a:solidFill>
                <a:latin typeface="Calibri" pitchFamily="34" charset="0"/>
              </a:rPr>
              <a:t>«Рыжая корова»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s://lh4.googleusercontent.com/-SxLxoW9BQY8/VGHcTN56k0I/AAAAAAAACrc/2mkGNrpDg88/s640/Korova_Rauhverg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836613"/>
            <a:ext cx="383222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Users\1\Desktop\презентации на работу\песенки для малышей\птичке.jpg"/>
          <p:cNvPicPr>
            <a:picLocks noChangeAspect="1" noChangeArrowheads="1"/>
          </p:cNvPicPr>
          <p:nvPr/>
        </p:nvPicPr>
        <p:blipFill>
          <a:blip r:embed="rId2"/>
          <a:srcRect l="7835" t="24963" r="13713" b="4404"/>
          <a:stretch>
            <a:fillRect/>
          </a:stretch>
        </p:blipFill>
        <p:spPr bwMode="auto">
          <a:xfrm>
            <a:off x="4932363" y="1916113"/>
            <a:ext cx="39608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5" descr="https://lh6.googleusercontent.com/-MACStlj_swo/VHNLtZ8hamI/AAAAAAAAC3M/G6ohe75zbUk/s640/Malenkaya_ptichka_Popatenko.jpg"/>
          <p:cNvPicPr>
            <a:picLocks noChangeAspect="1" noChangeArrowheads="1"/>
          </p:cNvPicPr>
          <p:nvPr/>
        </p:nvPicPr>
        <p:blipFill>
          <a:blip r:embed="rId3"/>
          <a:srcRect b="20271"/>
          <a:stretch>
            <a:fillRect/>
          </a:stretch>
        </p:blipFill>
        <p:spPr bwMode="auto">
          <a:xfrm>
            <a:off x="250825" y="333375"/>
            <a:ext cx="46323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tetyana.kiev.ua/images/drawings/music/n6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33350"/>
            <a:ext cx="57150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5" descr="http://www.desicolours.com/wp-content/uploads/2008/07/twin-animals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089">
            <a:off x="150813" y="1136650"/>
            <a:ext cx="3222625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 descr="http://i99.mindmix.ru/s019.radikal.ru/i624/1203/0e/637143c956b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0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s://lh6.googleusercontent.com/-Ambpwe-TFYk/VGHY2iSGY3I/AAAAAAAACnE/e6wuvCM26vw/s640/Bobik_Popaten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341438"/>
            <a:ext cx="349091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5219700" y="188913"/>
            <a:ext cx="39243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Текст песни:</a:t>
            </a:r>
          </a:p>
          <a:p>
            <a:pPr algn="ctr"/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Вот наш Бобик, славный пес: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— Гав! Гав!</a:t>
            </a:r>
          </a:p>
          <a:p>
            <a:pPr algn="ctr"/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Белый лобик, черный нос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— Гав! Гав!</a:t>
            </a:r>
          </a:p>
          <a:p>
            <a:pPr algn="ctr"/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Бобик, Бобик, лапку дай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— Гав! Гав!</a:t>
            </a:r>
          </a:p>
          <a:p>
            <a:pPr algn="ctr"/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Сядь на коврик и не лай!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— тс-с-с!</a:t>
            </a:r>
          </a:p>
        </p:txBody>
      </p:sp>
      <p:pic>
        <p:nvPicPr>
          <p:cNvPr id="27651" name="Picture 4" descr="http://gifportal.ru/data/smiles/dogs-4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675313"/>
            <a:ext cx="1527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http://gifportal.ru/data/smiles/dogs-4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42988" y="188913"/>
            <a:ext cx="1095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https://lh4.googleusercontent.com/-oJIK4Gozy_c/UK02An_sYdI/AAAAAAAAACo/6kKkWtcrhxY/s640/DM_Filippenko01.jpg"/>
          <p:cNvPicPr>
            <a:picLocks noChangeAspect="1" noChangeArrowheads="1"/>
          </p:cNvPicPr>
          <p:nvPr/>
        </p:nvPicPr>
        <p:blipFill>
          <a:blip r:embed="rId2"/>
          <a:srcRect b="8830"/>
          <a:stretch>
            <a:fillRect/>
          </a:stretch>
        </p:blipFill>
        <p:spPr bwMode="auto">
          <a:xfrm>
            <a:off x="684213" y="692150"/>
            <a:ext cx="38830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5219700" y="260350"/>
            <a:ext cx="3779838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Дед Мороз, Дед Мороз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Деткам ёлочку принёс,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Дед мороз, дед Мороз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Деткам ёлочку принёс,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А на ней фонарики,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Золотые шарики.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А на ней фонарики,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Золотые шарики.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lh6.googleusercontent.com/-UIpf84URwQY/VGHiMIjAugI/AAAAAAAACzE/A9_38mjFdFE/s640/Zajka_Lobacheva.jpg"/>
          <p:cNvPicPr>
            <a:picLocks noChangeAspect="1" noChangeArrowheads="1"/>
          </p:cNvPicPr>
          <p:nvPr/>
        </p:nvPicPr>
        <p:blipFill>
          <a:blip r:embed="rId2"/>
          <a:srcRect l="3345" b="9045"/>
          <a:stretch>
            <a:fillRect/>
          </a:stretch>
        </p:blipFill>
        <p:spPr bwMode="auto">
          <a:xfrm>
            <a:off x="4500563" y="765175"/>
            <a:ext cx="394335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 descr="http://i1169.photobucket.com/albums/r516/annikaholm/Inspire/rabbit_eating_carrot_lg_clr_zps796b544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133600"/>
            <a:ext cx="304006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611188" y="260350"/>
            <a:ext cx="82089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folHlink"/>
                </a:solidFill>
                <a:latin typeface="Calibri" pitchFamily="34" charset="0"/>
              </a:rPr>
              <a:t>Малыш сначала начинает петь отдельные слоги, слова, а на третьем году жизни – целые фразы. Но всю песенку, весь куплет или два вместе с вами, и даже с музыкальной поддержкой (аккомпанементом) поют очень немногие дети. Если вы знаете, что это по силам другому малышу, а ваш не справляется, это не говорит об отставании или отсутствии музыкальных способностей у вашего ребенка. Музыкальное развитие идет у всех по-разному; большую роль играют здоровье, речь, общее развитие вашего малыша и то, как вы сами воспитываете его.</a:t>
            </a:r>
          </a:p>
        </p:txBody>
      </p:sp>
      <p:pic>
        <p:nvPicPr>
          <p:cNvPr id="30722" name="Picture 2" descr="http://ancienthistory.mrdonn.org/a_singi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4652963"/>
            <a:ext cx="1878013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ya-mama.kz/upload/images/740x/7ae99408a3a12ab867b27c5314e3ba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04813"/>
            <a:ext cx="499427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323850" y="4005263"/>
            <a:ext cx="864076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folHlink"/>
                </a:solidFill>
                <a:latin typeface="Calibri" pitchFamily="34" charset="0"/>
              </a:rPr>
              <a:t>Ваш ребёнок смотрит и слушает с интересом, как поёте вы или ваши знакомые. Вы предлагаете ему: «Пой с нами песенку!». Малыш молчит. Боится? Не хочет? Не понимает? Да, не понимает, что именно ему предложено делать.  Малыш не понял значение глагола «петь». Поэтому ему надо до и после исполнения песенки говорить: «Вот как я пою песенку», «Буду петь», «Как тётя Оля спела?», т. е. обязательно надо связать глагол «петь» с конкретным действием. </a:t>
            </a:r>
            <a:br>
              <a:rPr lang="ru-RU" sz="20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ttp://goldofparadise.com/myimage/Tema/rebenok_mus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517775"/>
            <a:ext cx="5545137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5693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folHlink"/>
                </a:solidFill>
                <a:latin typeface="Calibri" pitchFamily="34" charset="0"/>
              </a:rPr>
              <a:t>Если было спето две песенки, то до и после исполнения каждой из них не забывайте сказать: «Будем петь» и «Спели песенку». Очень скоро ребёнок уже понимает значение глагола «петь». Он слушает, смотрит на Вас, просит: «Ещё», но сам не поёт.</a:t>
            </a:r>
          </a:p>
        </p:txBody>
      </p:sp>
      <p:pic>
        <p:nvPicPr>
          <p:cNvPr id="15363" name="Picture 2" descr="http://img0.liveinternet.ru/images/attach/c/2/68/812/68812017_3657274_131756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941888"/>
            <a:ext cx="19065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4"/>
          <p:cNvSpPr>
            <a:spLocks noChangeArrowheads="1"/>
          </p:cNvSpPr>
          <p:nvPr/>
        </p:nvSpPr>
        <p:spPr bwMode="auto">
          <a:xfrm>
            <a:off x="684213" y="404813"/>
            <a:ext cx="81359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folHlink"/>
                </a:solidFill>
                <a:latin typeface="Calibri" pitchFamily="34" charset="0"/>
              </a:rPr>
              <a:t>Большая практика работы с детьми раннего возраста помогла выделить те песни, которые малыши охотнее всего начинают петь.</a:t>
            </a:r>
            <a:r>
              <a:rPr lang="ru-RU" sz="2400" b="1">
                <a:solidFill>
                  <a:schemeClr val="folHlink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2400" b="1">
                <a:solidFill>
                  <a:schemeClr val="folHlink"/>
                </a:solidFill>
                <a:latin typeface="Calibri" pitchFamily="34" charset="0"/>
              </a:rPr>
              <a:t>Попевка «Поёт, поёт наша Танечка» - одна из них.</a:t>
            </a:r>
            <a:endParaRPr lang="ru-RU" sz="2400">
              <a:solidFill>
                <a:schemeClr val="folHlink"/>
              </a:solidFill>
              <a:latin typeface="Calibri" pitchFamily="34" charset="0"/>
            </a:endParaRPr>
          </a:p>
          <a:p>
            <a:pPr algn="ctr"/>
            <a:r>
              <a:rPr lang="ru-RU" sz="2400" b="1" i="1">
                <a:solidFill>
                  <a:schemeClr val="folHlink"/>
                </a:solidFill>
                <a:latin typeface="Calibri" pitchFamily="34" charset="0"/>
              </a:rPr>
              <a:t> </a:t>
            </a:r>
            <a:endParaRPr lang="ru-RU" sz="2400">
              <a:solidFill>
                <a:schemeClr val="folHlink"/>
              </a:solidFill>
              <a:latin typeface="Calibri" pitchFamily="34" charset="0"/>
            </a:endParaRPr>
          </a:p>
          <a:p>
            <a:pPr algn="ctr"/>
            <a:endParaRPr lang="ru-RU" sz="2400">
              <a:solidFill>
                <a:schemeClr val="folHlink"/>
              </a:solidFill>
              <a:latin typeface="Calibri" pitchFamily="34" charset="0"/>
            </a:endParaRPr>
          </a:p>
        </p:txBody>
      </p:sp>
      <p:pic>
        <p:nvPicPr>
          <p:cNvPr id="16386" name="Picture 4" descr="http://worldofchildren.ru/images/stories/skachat-s-saita/mr-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92375"/>
            <a:ext cx="8534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1908175" y="4076700"/>
            <a:ext cx="57245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folHlink"/>
                </a:solidFill>
                <a:latin typeface="Calibri" pitchFamily="34" charset="0"/>
              </a:rPr>
              <a:t>Поёт, поёт наша Танечка,</a:t>
            </a:r>
          </a:p>
          <a:p>
            <a:pPr algn="ctr"/>
            <a:r>
              <a:rPr lang="ru-RU" sz="2000" i="1">
                <a:solidFill>
                  <a:schemeClr val="folHlink"/>
                </a:solidFill>
                <a:latin typeface="Calibri" pitchFamily="34" charset="0"/>
              </a:rPr>
              <a:t>Поёт, поёт, хорошая.</a:t>
            </a:r>
          </a:p>
          <a:p>
            <a:pPr algn="ctr"/>
            <a:r>
              <a:rPr lang="ru-RU" sz="2000" i="1">
                <a:solidFill>
                  <a:schemeClr val="folHlink"/>
                </a:solidFill>
                <a:latin typeface="Calibri" pitchFamily="34" charset="0"/>
              </a:rPr>
              <a:t>Хорошая, пригожая.</a:t>
            </a:r>
          </a:p>
          <a:p>
            <a:pPr algn="ctr"/>
            <a:r>
              <a:rPr lang="ru-RU" sz="2000" i="1">
                <a:solidFill>
                  <a:schemeClr val="folHlink"/>
                </a:solidFill>
                <a:latin typeface="Calibri" pitchFamily="34" charset="0"/>
              </a:rPr>
              <a:t>Поёт, поёт свою песенку:</a:t>
            </a:r>
          </a:p>
          <a:p>
            <a:pPr algn="ctr"/>
            <a:r>
              <a:rPr lang="ru-RU" sz="2000" i="1">
                <a:solidFill>
                  <a:schemeClr val="folHlink"/>
                </a:solidFill>
                <a:latin typeface="Calibri" pitchFamily="34" charset="0"/>
              </a:rPr>
              <a:t>Ля-ля, ля-ля, ля-ля-ля, ля-ля,</a:t>
            </a:r>
          </a:p>
          <a:p>
            <a:pPr algn="ctr"/>
            <a:r>
              <a:rPr lang="ru-RU" sz="2000" i="1">
                <a:solidFill>
                  <a:schemeClr val="folHlink"/>
                </a:solidFill>
                <a:latin typeface="Calibri" pitchFamily="34" charset="0"/>
              </a:rPr>
              <a:t>Ля-ля, ля-ля, ля-ля-ля, ля, 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2843213" y="188913"/>
            <a:ext cx="3757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folHlink"/>
                </a:solidFill>
                <a:latin typeface="Calibri" pitchFamily="34" charset="0"/>
              </a:rPr>
              <a:t>Попевка «Мишка»</a:t>
            </a:r>
            <a:endParaRPr lang="ru-RU" sz="3200">
              <a:solidFill>
                <a:schemeClr val="folHlink"/>
              </a:solidFill>
              <a:latin typeface="Calibri" pitchFamily="34" charset="0"/>
            </a:endParaRPr>
          </a:p>
        </p:txBody>
      </p:sp>
      <p:pic>
        <p:nvPicPr>
          <p:cNvPr id="17410" name="Picture 2" descr="http://worldofchildren.ru/images/stories/skachat-s-saita/mr-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874871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rs34.pbsrc.com/albums/d123/TeeJay210/Glitter%20and%20Animation/155.gif~c2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3213100"/>
            <a:ext cx="1328738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684213" y="2205038"/>
            <a:ext cx="7559675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chemeClr val="folHlink"/>
                </a:solidFill>
                <a:latin typeface="Calibri" pitchFamily="34" charset="0"/>
              </a:rPr>
              <a:t>На стуле спит мишка (игрушка). Дети и взрослый подходят к нему и «будят»: Мишка, мишка, что ты долго спишь?</a:t>
            </a:r>
          </a:p>
          <a:p>
            <a:r>
              <a:rPr lang="ru-RU" sz="2200">
                <a:solidFill>
                  <a:schemeClr val="folHlink"/>
                </a:solidFill>
                <a:latin typeface="Calibri" pitchFamily="34" charset="0"/>
              </a:rPr>
              <a:t>                 Мишка, мишка, что ты так храпишь?</a:t>
            </a:r>
          </a:p>
          <a:p>
            <a:r>
              <a:rPr lang="ru-RU" sz="2200">
                <a:solidFill>
                  <a:schemeClr val="folHlink"/>
                </a:solidFill>
                <a:latin typeface="Calibri" pitchFamily="34" charset="0"/>
              </a:rPr>
              <a:t>                 Мишка, мишка, мишенька, вставай!</a:t>
            </a:r>
          </a:p>
          <a:p>
            <a:r>
              <a:rPr lang="ru-RU" sz="2200">
                <a:solidFill>
                  <a:schemeClr val="folHlink"/>
                </a:solidFill>
                <a:latin typeface="Calibri" pitchFamily="34" charset="0"/>
              </a:rPr>
              <a:t>                 Мишка, мишка, с нами поиграй!</a:t>
            </a:r>
          </a:p>
          <a:p>
            <a:r>
              <a:rPr lang="ru-RU" sz="2200">
                <a:solidFill>
                  <a:schemeClr val="folHlink"/>
                </a:solidFill>
                <a:latin typeface="Calibri" pitchFamily="34" charset="0"/>
              </a:rPr>
              <a:t>Взрослый поднимает мишку, тот «просыпается и рычит», ребенок с мамой «прячутся», закрыв лицо ладошками. Мишка ходит, «ищет», приговаривает: «Кто тут песни распевал, мишке спать не давал?» Когда мишка вновь «засыпает», взрослый и ребенок повторяют песенку. Игра весёлая, понятная малышам, и они охотно включаются в подпевание.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rs317.pbsrc.com/albums/mm387/mikayla619_4/Pixels/penguin2.gif~c2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292600"/>
            <a:ext cx="22034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58775" y="333375"/>
            <a:ext cx="87852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folHlink"/>
                </a:solidFill>
                <a:latin typeface="Calibri" pitchFamily="34" charset="0"/>
              </a:rPr>
              <a:t>Слух развивается только вместе с голосом. Если мама или другие взрослые не поют вместе с ребенком, он просто не научится это делать. </a:t>
            </a:r>
            <a:br>
              <a:rPr lang="ru-RU" sz="24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400">
                <a:solidFill>
                  <a:schemeClr val="folHlink"/>
                </a:solidFill>
                <a:latin typeface="Calibri" pitchFamily="34" charset="0"/>
              </a:rPr>
              <a:t>Напевая вместе с мамой простую песенку, ребенок инстинктивно прислушивается к маминому голосу: а так ли я пою, как она? Попадает сначала в две ноты, потом в три. В такие моменты он интуитивно считывает информацию, запоминает, как работает голосовой аппарат, смотрит, как мама берет дыхание. Это тоже очень важный компонент пения.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611188" y="260350"/>
            <a:ext cx="8243887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Иногда ребенок не поет, потому что не понимает, когда надо вдохнуть. Пение для него — трудная работа, потому что он задыхается, не дотягивая фразу. 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Именно поэтому так важно мамино пение, ведь под магнитофон правильно брать дыхание не научишься. </a:t>
            </a:r>
          </a:p>
        </p:txBody>
      </p:sp>
      <p:pic>
        <p:nvPicPr>
          <p:cNvPr id="19458" name="Picture 2" descr="http://i46.tinypic.com/2zfjst1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573463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f1.mylove.ru/C_nql58O41q4D8Q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149725"/>
            <a:ext cx="2519362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1619250" y="474663"/>
            <a:ext cx="7200900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folHlink"/>
                </a:solidFill>
                <a:latin typeface="Calibri" pitchFamily="34" charset="0"/>
              </a:rPr>
              <a:t>Для совместного пения очень важно правильно выбирать песни. Двухлетнему малышу популярные «взрослые» песни не подходят — слишком сложны для исполнения. Даже детские песенки не все для этого годятся. Очень часто композиторы пишут «детские» песни, которые под силу исполнить разве что 10-летним. Но те их не поют, потому что по содержанию они им не интересны. </a:t>
            </a:r>
            <a:br>
              <a:rPr lang="ru-RU" sz="2800">
                <a:solidFill>
                  <a:schemeClr val="folHlink"/>
                </a:solidFill>
                <a:latin typeface="Calibri" pitchFamily="34" charset="0"/>
              </a:rPr>
            </a:br>
            <a:endParaRPr lang="ru-RU" sz="2800">
              <a:solidFill>
                <a:schemeClr val="folHlink"/>
              </a:solidFill>
              <a:latin typeface="Calibri" pitchFamily="34" charset="0"/>
            </a:endParaRPr>
          </a:p>
        </p:txBody>
      </p:sp>
      <p:pic>
        <p:nvPicPr>
          <p:cNvPr id="20482" name="Picture 2" descr="http://detsad17.edu-kolomna.ru/local/images/block_tpl71/8_gif_13902855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789363"/>
            <a:ext cx="148748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83518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folHlink"/>
                </a:solidFill>
                <a:latin typeface="Calibri" pitchFamily="34" charset="0"/>
              </a:rPr>
              <a:t>Для малышей лучше выбирать коротенькие попевки из двух фраз, пока малыш не научится исполнять их чисто. Не забывайте о том, что под песенку хорошо бы пританцовывать или аккомпанировать на настоящих и самодельных инструментах: кубиках, деревянных палочках… Такое ритмичное движение дает ощущение такта. Практика показывает, что малыши, которые в раннем возрасте не двигались под музыку, танцуют и поют, не выдерживая ритма.</a:t>
            </a:r>
          </a:p>
        </p:txBody>
      </p:sp>
      <p:pic>
        <p:nvPicPr>
          <p:cNvPr id="21506" name="Picture 2" descr="http://content.foto.mail.ru/mail/lyudmila.tolmacheva/3d-galleru.ru/s-338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789363"/>
            <a:ext cx="3819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650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Arial</vt:lpstr>
      <vt:lpstr>Times New Roman</vt:lpstr>
      <vt:lpstr>Тема Office</vt:lpstr>
      <vt:lpstr>Консультация для творческих родителей « Как научить ребёнка петь?»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11</cp:revision>
  <dcterms:created xsi:type="dcterms:W3CDTF">2015-06-26T01:19:37Z</dcterms:created>
  <dcterms:modified xsi:type="dcterms:W3CDTF">2018-05-21T12:55:44Z</dcterms:modified>
</cp:coreProperties>
</file>